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24" r:id="rId5"/>
    <p:sldId id="2542" r:id="rId6"/>
    <p:sldId id="2543" r:id="rId7"/>
    <p:sldId id="2525" r:id="rId8"/>
    <p:sldId id="2549" r:id="rId9"/>
    <p:sldId id="2544" r:id="rId10"/>
    <p:sldId id="2539" r:id="rId11"/>
    <p:sldId id="2551" r:id="rId12"/>
    <p:sldId id="2550" r:id="rId13"/>
    <p:sldId id="2558" r:id="rId14"/>
    <p:sldId id="2552" r:id="rId15"/>
    <p:sldId id="2556" r:id="rId16"/>
    <p:sldId id="2557" r:id="rId17"/>
    <p:sldId id="2559" r:id="rId18"/>
    <p:sldId id="2560" r:id="rId19"/>
    <p:sldId id="2561" r:id="rId20"/>
    <p:sldId id="2553" r:id="rId21"/>
    <p:sldId id="2554" r:id="rId22"/>
    <p:sldId id="2555" r:id="rId23"/>
    <p:sldId id="2545" r:id="rId24"/>
    <p:sldId id="2562" r:id="rId25"/>
    <p:sldId id="2546" r:id="rId26"/>
    <p:sldId id="2547" r:id="rId2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3165BB"/>
    <a:srgbClr val="4DCBB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3196" autoAdjust="0"/>
  </p:normalViewPr>
  <p:slideViewPr>
    <p:cSldViewPr snapToGrid="0" snapToObjects="1" showGuides="1">
      <p:cViewPr varScale="1">
        <p:scale>
          <a:sx n="77" d="100"/>
          <a:sy n="77" d="100"/>
        </p:scale>
        <p:origin x="408" y="27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A8C76A-2D00-44C1-B825-771DF4464CFE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2020/12/22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22.746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50A39B-C352-4917-BE99-3E85B3525139}" emma:medium="tactile" emma:mode="ink">
          <msink:context xmlns:msink="http://schemas.microsoft.com/ink/2010/main" type="inkDrawing" rotatedBoundingBox="19527,9521 20424,9802 20247,10371 19349,10090" semanticType="callout" shapeName="Other">
            <msink:sourceLink direction="with" ref="{E4BF01CC-7744-4C08-8579-05809D9CE740}"/>
          </msink:context>
        </emma:interpretation>
      </emma:emma>
    </inkml:annotationXML>
    <inkml:trace contextRef="#ctx0" brushRef="#br0">-160 1180 904 0,'0'0'332'0,"0"0"-256"0,5 4-24 0,-1 4 168 15,1-4-132-15,-5-4 104 16,4 4-108-16,-4 4 40 16,9 4-68-16,-4 8 12 15,4 8-40-15,-9 12 0 16,0 0-16-16,-5 16-8 15,5 4 0-15,-9 3-4 16,5-3 0-16,-10-4-12 16,10-8 8-16,-10-12 12 15,10-4-4-15,-1-16-12 16,10 0 4-16,-5-8 12 16,9-4-4-16,0-8 8 15,9 0-8-15,4-8-4 16,5 0 4-16,9-8 12 15,5 4-8-15,13-8-20 16,0 8 4-16,17-8 4 16,-3 8 4-16,4 0 0 15,-9 4 0-15,0 4 16 0,-9 4-8 16,-5 0-4-16,-4 8 0 16,-9 0-92-16,-9 4 48 0,-9 0-260 15,0 0 168-15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5T09:40:34.86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BF01CC-7744-4C08-8579-05809D9CE740}" emma:medium="tactile" emma:mode="ink">
          <msink:context xmlns:msink="http://schemas.microsoft.com/ink/2010/main" type="inkDrawing" rotatedBoundingBox="19342,9607 22993,7612 23318,8207 19667,10201" shapeName="Other">
            <msink:destinationLink direction="with" ref="{E150A39B-C352-4917-BE99-3E85B3525139}"/>
          </msink:context>
        </emma:interpretation>
      </emma:emma>
    </inkml:annotationXML>
    <inkml:trace contextRef="#ctx0" brushRef="#br0">18 2006 652 0,'-4'12'244'0,"4"-12"-192"0,-5 0-12 0,1 0 24 16,4 0-44-16,-5-4 44 16,5 0-36-16,0-8 188 15,5 4-120-15,-1-12-56 16,5 4-32-16,14-20-40 16,4 4 20-16,18-28-32 15,0 4 28-15,22-31 60 16,0 11-24-16,14-32 4 15,0 12-16-15,18-24-16 16,-4 20 4-16,26-16-4 16,-4 20 0-16,4-8 32 15,-17 20-12-15,13 0-20 16,-14 20 0-16,14 8 20 16,-14 16-4-16,1 13-12 15,-19 15 0-15,1 12 92 16,-14 12-48-16,0 11-8 15,-14 9-20-15,-4 8 8 16,-9 0-12-16,-14 0 120 16,-8 0-72-16,-19 0 84 15,1-4-80-15,-23-8 32 16,4 0-56-16,-22-16 8 0,5 0-28 16,-10-16-16-16,6 0-4 0,-15-20-24 15,5 4 16-15,-4-20 12 16,13 8 4-16,-5-16-20 15,14 4 8-15,14-8-4 16,17 8 4-16,19-12 8 16,13 13 0-16,22-17-28 15,1 8 16-15,35-12-4 16,5 12 8-16,31-8 0 16,-4 16 0-16,36-4 0 15,-18 16 0-15,13 0 16 16,-17 16-4-16,-1 4-20 15,-22 12 8-15,-5 4 20 16,-17 4-4-16,-19 4 16 16,-17 4-16-16,-14 0 4 15,-14 4-4-15,-13-8-24 16,-4 4 8-16,-10-12-136 16,1 0 76-16,-10-8-252 15,5 4 180-15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FCF38E4-EA86-4F96-936D-EDF5710D7F3E}" type="datetime1">
              <a:rPr lang="ja-JP" altLang="en-US" smtClean="0"/>
              <a:pPr/>
              <a:t>2020/12/22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CFA0038-7055-434C-B6C4-B8C69565C600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皆さん、今晩は、李です。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初めての発表ですけど、どうぞよろしくお願い致しします。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今日のテーマ、「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型のある世界へ」となります。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何を紹介したいかと言うと、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での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型の付け方を紹介したいと思います。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次は、先の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Generic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をもっと詳しく紹介したいと思います。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勿論、自分が作成したクラスにも、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Generic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を使うことができます。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そこで使うのが、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TypeVar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クラスと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Generic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クラスになります：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時間の関係で、詳細は後でこちらの参考コードを参考していただければと思います。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86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Union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を紹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介したいと思います。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って何に使うかと言うと、複数の型を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条件で指定することができるクラスです。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例えば先の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を例とすれば、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内容物の型に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行目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A,B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のように、二つ以上のクラスを許可したい場合、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で「仮想のスパークラス」を作成する感じで、目的を果たせます。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では、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は必ず共通のスーパークラスを持っていなければできないんです。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が共通のスーパークラスを持っていなければ、型を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Object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で指定するしかありません。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しかし、そうすると、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以外すべてのクラスも許可されてしまうことになります。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には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ない機能になります。（私が勉強不足の可能性もありますので、もし間違いましたら教えて頂ければありがたいと思います！）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71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Callable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これはメソッドの型を指定したいときに使うものですね。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メソッドを変数として渡す時、どういうメソッドが欲しいなのか（引数に何が必要か、返値が何のか）を定義できます。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delegate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の関数型インタフェースと同じような機能です。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ここの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h2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h3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メソッド変数を例とすれば、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は、引数に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型のインスタンス一つを受けて、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を返すメソッドを定義しています。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h2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は、引数に任意型のインスタンス一つを受けて、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を返すメソッドを定義しています。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h3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は、引数に数を問わず、型も問わず、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を返すメソッドを定義しています。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h3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で使う「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」構文は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Ellipsis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と言う構文です。「任意のコードが入りよ、ご想像に任せ」という意味で、不思議な構文です。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pass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と違って、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pass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は何もないことを意味します。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065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Callable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の一つの応用真なんですけど、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decorater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の適用対象を制限したいときに使います。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decoretor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は何かと言うと、メソッドの前に「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@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」マークで付けるのもが「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decoretor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実際は何をしているかと言うと、メソッドのラッパーですね。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ラッパーを作って、元のメソッドを実行する前後に、何かしらの手を加えるやつです。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つまり、「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decoretor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」はメソッドを引数として、ラッパーメソッドを返すものです。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デコレーターの付いたメソッドを呼び出そうとすると、このラッパーメソッドが呼び出されます。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36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次は、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を紹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介しようと思います。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は何かと言うと、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同じ名前、引数が違うメソッドが同じスコープに存在することを許可するのが「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」と言います。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など多くの言語に普通に備えている特性です。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しかし、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では本当の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はないです。同じ名前のメソッドが同じスコープに存在している場合、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最後のメソッドが前のメソッドを全部上書きしてしまいます。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なので、すべての呼び出し方に対応したメソッドを作る必要があります。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しかし、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では本当の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がなくても、違う呼び出し方を宣告できる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デコレータがあります。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overload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デコレータは単なる「メソッドの呼び出し方」を決めっている、複数実装できない点は変わりません。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時間が足りないので、説明はここまでにします。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658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cast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を紹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介したいです。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cast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は型の変換ですが、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実際に変換を行うのではなく、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「指定した型のインスタンスとしてみてください」と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Static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に伝えているのです。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つまり、チートですね。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53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Final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を紹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介したいです。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Final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って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上書きできない変数のことですね。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宣告した行でしか値を与えることができないです。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理解しやすいかなと思いますので、紹介はここまでにします。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16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なんですが。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何に使うかというと、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である場合に使います。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ちょっと抽象的なので、ここでは飛ばします。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デザインパターンの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Template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モードで例を挙げていますので、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興味のある方は、後でご参考していただければと思います。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410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93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82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まずは、なぜこのテーマを選んだか、その背景をご紹介させていただきます。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自分のプログラムを勉強したときは、最初は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を勉強していました。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と違って、厳密に型を定義しないと動かない言語ですが、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それに対して、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は型をつけなくても、問題なく実行できる言語なんです。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なぜ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に型をつけたいのか？とい言うと、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型を定義しなくても動けるのが便利なんですが、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必ずしもすべての場合においてもメリットとは言えません。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例えば、この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Pycharm2020.2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の編集画面を例とすると、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ここの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move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メソッドは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delta_x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delta_y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を加えたいとします。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の型が定義されていないから、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が「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」プロパティを持っているか「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」プロパティ、「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Z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」プロパティを持っているかが全然分からないですね。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じゃ、二行目のように、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が小文字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プロパティを持っていない場合、エラーになるのではないかと思いなすが、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でも型が定義していないため、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IDE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も判断しようが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な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いなので、何の警告の表示されないですね。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で、大文字の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プロパティが小文字の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ｘ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プロパティと間違ったとか、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そういう間違いを、実際に実行してから、初めて発見することになるんですね。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見つけたらまたいいかもしれないけれども、もしテスト段階で実行が漏れたら、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その間違いを本番環境に持っていてしまう可能性もありますね。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どちらにしたって、望ましくない状況ですね。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その他にも、この場合だと、型を定義していないのに、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なぜ入力候補に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が出ているの？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は入力候補に出ないのとか、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なぜ明らかにここで使わない選択肢がここに出ているの？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と疑問を感じることもあるかもしれないですね。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では、同じ状況に型をつけてみればどうなるでしょう？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10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最後は、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自分が気づいた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Static</a:t>
            </a:r>
            <a:r>
              <a:rPr lang="ja-JP" altLang="en-US" baseline="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Type</a:t>
            </a:r>
            <a:r>
              <a:rPr lang="ja-JP" altLang="en-US" baseline="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の違いをを紹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介しようと思います。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比較の対象は、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VSCode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Plugin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179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ここで三つの違いの例を挙げています。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まずは、一番目、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func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メソッドにリターン値に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が定義されています。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では、リターン値が違う型の場合は警告を表示しますが、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リターン値がない可能性がある場合はチェックされないです。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次二番目は、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では配列内容の型を指定している場合、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配列内容に一つでも型が合ったインスタンスが入っていれば、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になってしまいます。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三つ目は、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Callable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に引数制限を定義している場合、渡したメソッドに引数がない場合、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エラーとして検出されません。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結論を言うと、個人的には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）の方が静的型チェックのミスが少ないと感じました！</a:t>
            </a: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結論を言うと、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660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9009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03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同じコードに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クラスを定義して、変数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の型として指定してみると、どうなるのでしょうか？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まずは、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x,y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を持っていることが明確的になりますね。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明示的に定義した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ビルドインから継承したメソッドも含めて、入力候補の先頭に出てきます。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しかも、定義していない変数にアクセスしようとすると、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IDE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も自動的に警告を表示してくれます。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939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711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この三つの点を理解した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上て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においての型の付け方を紹介していきたいと思います。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次のページ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69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29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変数に型のつけ方は、｛変数名｝が左側で｛クラス｝が右側、この順番は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などの多くの言語とは逆です。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｛変数名｝と｛クラス｝の間に｛コロン｝を入れます。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一般の変数やメソッドの引数にこの方法で型をつけます。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ちょっと違うのは、メソッドのレターン値の型は、メソッド宣告行のコロンの前に「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-&gt;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｛クラス｝」を入れる形で指定します。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型を指定したら、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変数に違う型のものを入れるとき、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メソッドリターン値が決めった型と違うとき、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或はメソッドに違う型の引数を渡してしまったなどのとき、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警告を表示してくれます。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224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次は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の中身の型を指定したい場合のやり方を紹介したいと思います。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Generic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と呼ばれる機能です。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つまり、変数を作成する時、取り扱う内容物の型をその場で指定する仕組みです。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これによって、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int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float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などをそれぞれのリストのクラスを作成する必要がなく、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一つのクラスで対応できるようになります。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では矢印記号を使っていますが、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は大括弧を使います。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インデクスと同じなので、紛らわしいかもしれないですが、覚えていてください。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で、ここの例では、内容物の型として、クラス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クラス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B2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とクラス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のサブクラス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C1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を用いて説明します。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例えば、内容物型が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のリスト変数、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を宣告したとします。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リストに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とそのサブクラス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C1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のインスタンスを入れることが許可されます。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それに対して、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B2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のインスタンスが拒否されます。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の配下のメソッドを呼び出すときも型チェックが行われます。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の場合は、キーと値の型もそれぞれ指定することができます。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注意：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１．型宣告には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モジュールの大文字で始まる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をを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使いましてが、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実際にインスタンスを作成する時に、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[]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{}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が使われます。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つまり、実際のクラスは変わらないです。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Dict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は、あくまで型指定のために使用され、これでインスタンスを作成することができないです。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２．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行目（次のページで説明）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1518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もう一点注意してほしいところがあります。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行目を見てください、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リストの中に対象外の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のインスタンスと対象の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のインスタンスが混じっています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の型チェックでは、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ｃ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リストに条件に合った要素が一つだけあれば、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になってしまいます。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これは前にも言った、静的型チェッカーの実装によって、検査効果が違う例の一つです。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496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図プレースホルダー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クリックしてマスター タイトルを編集する</a:t>
            </a: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Web </a:t>
            </a:r>
            <a:r>
              <a:rPr lang="ja-JP" altLang="en-US" noProof="0" dirty="0"/>
              <a:t>サイトをここに挿入します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方形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図プレースホルダー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  <p:sp>
        <p:nvSpPr>
          <p:cNvPr id="7" name="図形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図形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図形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  <a:br>
              <a:rPr lang="ja-JP" altLang="en-US" noProof="0" dirty="0"/>
            </a:br>
            <a:r>
              <a:rPr lang="ja-JP" altLang="en-US" noProof="0" dirty="0"/>
              <a:t>入力</a:t>
            </a:r>
          </a:p>
        </p:txBody>
      </p:sp>
      <p:sp>
        <p:nvSpPr>
          <p:cNvPr id="15" name="テキスト プレースホルダー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6" name="テキスト プレースホルダー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/>
              <a:t>ここにサブタイトルを入力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クリックしてマスター タイトルを編集する</a:t>
            </a: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/>
              <a:t>マスター テキストのスタイルを編集する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カスタム 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クリックしてマスター タイトルの書式設定を編集</a:t>
            </a:r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ja-JP" altLang="en-US" noProof="0" dirty="0"/>
              <a:t>ここにサブタイトルを入力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フッターを追加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フッターを追加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7" name="図プレースホルダー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フルスクリーンの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スライド区切り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図プレースホルダー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/>
              <a:t>マスター テキストのスタイルを編集する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お礼を述べる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クリックしてマスター タイトルを編集する</a:t>
            </a: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Web </a:t>
            </a:r>
            <a:r>
              <a:rPr lang="ja-JP" altLang="en-US" noProof="0" dirty="0"/>
              <a:t>サイトをここに挿入します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区切り線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図プレースホルダー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/>
              <a:t>マスター テキストのスタイルを編集する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つ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ja-JP" altLang="en-US" noProof="0" dirty="0"/>
              <a:t>キャプションをここに挿入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タイトルをここに入力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図を追加</a:t>
            </a:r>
            <a:endParaRPr lang="ja-JP" altLang="en-US" noProof="0" dirty="0"/>
          </a:p>
        </p:txBody>
      </p:sp>
      <p:sp>
        <p:nvSpPr>
          <p:cNvPr id="15" name="長方形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長方形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 rtl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2" name="長方形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フッターを追加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フッターを追加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フッターを追加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フッターを追加</a:t>
            </a:r>
          </a:p>
        </p:txBody>
      </p:sp>
      <p:sp>
        <p:nvSpPr>
          <p:cNvPr id="15" name="図形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100220" y="4350527"/>
            <a:ext cx="3038652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1600" b="1" i="0" spc="0" noProof="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Python</a:t>
            </a:r>
            <a:r>
              <a:rPr lang="ja-JP" altLang="en-US" sz="1600" b="1" i="0" spc="0" baseline="0" noProof="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 </a:t>
            </a:r>
            <a:r>
              <a:rPr lang="en-US" altLang="ja-JP" sz="1600" b="1" i="0" spc="0" baseline="0" noProof="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static type checking</a:t>
            </a:r>
            <a:endParaRPr lang="ja-JP" altLang="en-US" sz="16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  <p:sp>
        <p:nvSpPr>
          <p:cNvPr id="16" name="図形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ja-JP" altLang="en-US" sz="150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図形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en-US" altLang="ja-JP" sz="1050" noProof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pPr algn="ctr"/>
              <a:t>‹#›</a:t>
            </a:fld>
            <a:endParaRPr lang="ja-JP" altLang="en-US" sz="105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形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426399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ja-JP" sz="4400" b="1" i="0" spc="0" noProof="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" panose="020B0502020104020203" pitchFamily="34" charset="-79"/>
              </a:rPr>
              <a:t>P</a:t>
            </a:r>
            <a:endParaRPr lang="ja-JP" altLang="en-US" sz="4400" b="1" i="0" spc="0" noProof="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70" r:id="rId4"/>
    <p:sldLayoutId id="2147483669" r:id="rId5"/>
    <p:sldLayoutId id="2147483664" r:id="rId6"/>
    <p:sldLayoutId id="2147483650" r:id="rId7"/>
    <p:sldLayoutId id="2147483653" r:id="rId8"/>
    <p:sldLayoutId id="2147483680" r:id="rId9"/>
    <p:sldLayoutId id="2147483666" r:id="rId10"/>
    <p:sldLayoutId id="2147483678" r:id="rId11"/>
    <p:sldLayoutId id="2147483679" r:id="rId12"/>
    <p:sldLayoutId id="2147483672" r:id="rId13"/>
    <p:sldLayoutId id="2147483683" r:id="rId14"/>
    <p:sldLayoutId id="2147483675" r:id="rId15"/>
    <p:sldLayoutId id="2147483681" r:id="rId16"/>
    <p:sldLayoutId id="2147483682" r:id="rId17"/>
    <p:sldLayoutId id="2147483671" r:id="rId18"/>
    <p:sldLayoutId id="2147483677" r:id="rId19"/>
    <p:sldLayoutId id="214748367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-1" b="25816"/>
          <a:stretch/>
        </p:blipFill>
        <p:spPr>
          <a:xfrm>
            <a:off x="838200" y="2"/>
            <a:ext cx="11353799" cy="5809744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sz="8000" dirty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br>
              <a:rPr lang="en-US" altLang="ja-JP" sz="8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7200" dirty="0"/>
              <a:t>型のある世界へ</a:t>
            </a:r>
            <a:endParaRPr lang="en-US" altLang="ja-JP" sz="54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/>
              <a:t>モジュール紹介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Generic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/>
              <a:t>ユーザー定義</a:t>
            </a:r>
            <a:r>
              <a:rPr lang="en-US" altLang="ja-JP" dirty="0"/>
              <a:t>Generic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65" y="2058263"/>
            <a:ext cx="1812916" cy="330043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806" y="2058264"/>
            <a:ext cx="6015081" cy="33004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71" y="3718229"/>
            <a:ext cx="4343432" cy="2628919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7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590814" y="1608697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>
                <a:solidFill>
                  <a:srgbClr val="FF0000"/>
                </a:solidFill>
              </a:rPr>
              <a:t>Generic[{</a:t>
            </a:r>
            <a:r>
              <a:rPr lang="en-US" altLang="ja-JP" sz="1600" b="1" dirty="0" err="1">
                <a:solidFill>
                  <a:srgbClr val="FF0000"/>
                </a:solidFill>
              </a:rPr>
              <a:t>TypeVar</a:t>
            </a:r>
            <a:r>
              <a:rPr lang="ja-JP" altLang="en-US" sz="1600" b="1" dirty="0">
                <a:solidFill>
                  <a:srgbClr val="FF0000"/>
                </a:solidFill>
              </a:rPr>
              <a:t>変数</a:t>
            </a:r>
            <a:r>
              <a:rPr lang="en-US" altLang="ja-JP" sz="1600" b="1" dirty="0">
                <a:solidFill>
                  <a:srgbClr val="FF0000"/>
                </a:solidFill>
              </a:rPr>
              <a:t>},…]</a:t>
            </a:r>
          </a:p>
        </p:txBody>
      </p:sp>
    </p:spTree>
    <p:extLst>
      <p:ext uri="{BB962C8B-B14F-4D97-AF65-F5344CB8AC3E}">
        <p14:creationId xmlns:p14="http://schemas.microsoft.com/office/powerpoint/2010/main" val="19564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Union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複数の型を</a:t>
            </a:r>
            <a:r>
              <a:rPr lang="en-US" altLang="ja-JP" b="1" dirty="0"/>
              <a:t>OR</a:t>
            </a:r>
            <a:r>
              <a:rPr lang="ja-JP" altLang="en-US" b="1" dirty="0"/>
              <a:t>条件で指定する。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1" y="2332831"/>
            <a:ext cx="8649039" cy="32451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41" y="2332831"/>
            <a:ext cx="2334430" cy="3246980"/>
          </a:xfrm>
          <a:prstGeom prst="rect">
            <a:avLst/>
          </a:prstGeom>
        </p:spPr>
      </p:pic>
      <p:sp>
        <p:nvSpPr>
          <p:cNvPr id="7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542961" y="1788081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>
                <a:solidFill>
                  <a:srgbClr val="FF0000"/>
                </a:solidFill>
              </a:rPr>
              <a:t>Union[{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>
                <a:solidFill>
                  <a:srgbClr val="FF0000"/>
                </a:solidFill>
              </a:rPr>
              <a:t>},…]</a:t>
            </a:r>
          </a:p>
        </p:txBody>
      </p:sp>
    </p:spTree>
    <p:extLst>
      <p:ext uri="{BB962C8B-B14F-4D97-AF65-F5344CB8AC3E}">
        <p14:creationId xmlns:p14="http://schemas.microsoft.com/office/powerpoint/2010/main" val="1060523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method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の形式を指定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(C#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で言うと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delegate)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1002"/>
            <a:ext cx="4080250" cy="42400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48" y="2051001"/>
            <a:ext cx="6319312" cy="4240085"/>
          </a:xfrm>
          <a:prstGeom prst="rect">
            <a:avLst/>
          </a:prstGeom>
        </p:spPr>
      </p:pic>
      <p:sp>
        <p:nvSpPr>
          <p:cNvPr id="7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434060" y="1572270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>
                <a:solidFill>
                  <a:srgbClr val="FF0000"/>
                </a:solidFill>
              </a:rPr>
              <a:t>Callable[[{</a:t>
            </a:r>
            <a:r>
              <a:rPr lang="ja-JP" altLang="en-US" sz="1600" b="1" dirty="0">
                <a:solidFill>
                  <a:srgbClr val="FF0000"/>
                </a:solidFill>
              </a:rPr>
              <a:t>引数型</a:t>
            </a:r>
            <a:r>
              <a:rPr lang="en-US" altLang="ja-JP" sz="1600" b="1" dirty="0">
                <a:solidFill>
                  <a:srgbClr val="FF0000"/>
                </a:solidFill>
              </a:rPr>
              <a:t>},…],{</a:t>
            </a:r>
            <a:r>
              <a:rPr lang="ja-JP" altLang="en-US" sz="1600" b="1" dirty="0">
                <a:solidFill>
                  <a:srgbClr val="FF0000"/>
                </a:solidFill>
              </a:rPr>
              <a:t>返値型</a:t>
            </a:r>
            <a:r>
              <a:rPr lang="en-US" altLang="ja-JP" sz="1600" b="1" dirty="0">
                <a:solidFill>
                  <a:srgbClr val="FF0000"/>
                </a:solidFill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277569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Callable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/>
              <a:t>応用シーン　→　</a:t>
            </a:r>
            <a:r>
              <a:rPr lang="en-US" altLang="ja-JP" dirty="0"/>
              <a:t>decorator</a:t>
            </a:r>
            <a:r>
              <a:rPr lang="ja-JP" altLang="en-US" dirty="0"/>
              <a:t>の適用対象を制限したい。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92" y="1908549"/>
            <a:ext cx="6450239" cy="43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overload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メソッドの呼び出し方を簡単に宣告する。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9" y="1785055"/>
            <a:ext cx="8324911" cy="456250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445" y="2827579"/>
            <a:ext cx="3690964" cy="101442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15325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cast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変数型が不明の時、自分で型を指定します。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66" y="2783676"/>
            <a:ext cx="6324372" cy="20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Final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変数を上書きできないようにする。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42" y="1869629"/>
            <a:ext cx="7503839" cy="44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542163" y="2625550"/>
            <a:ext cx="5489003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やりたい事</a:t>
            </a:r>
            <a:endParaRPr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menu = { “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ピザ名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”: </a:t>
            </a:r>
            <a:r>
              <a:rPr lang="ja-JP" altLang="en-US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ピザのクラス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}</a:t>
            </a:r>
          </a:p>
          <a:p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def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order_pizza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: 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str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) -&gt; Pizza: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 = menu[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pizza_name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 = 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pizza_class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()</a:t>
            </a:r>
          </a:p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	return </a:t>
            </a:r>
            <a:r>
              <a:rPr lang="en-US" altLang="ja-JP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new_pizza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インク 30"/>
              <p14:cNvContentPartPr/>
              <p14:nvPr/>
            </p14:nvContentPartPr>
            <p14:xfrm>
              <a:off x="7025261" y="3428014"/>
              <a:ext cx="307800" cy="223200"/>
            </p14:xfrm>
          </p:contentPart>
        </mc:Choice>
        <mc:Fallback xmlns="">
          <p:pic>
            <p:nvPicPr>
              <p:cNvPr id="31" name="インク 3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9341" y="3410374"/>
                <a:ext cx="355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インク 31"/>
              <p14:cNvContentPartPr/>
              <p14:nvPr/>
            </p14:nvContentPartPr>
            <p14:xfrm>
              <a:off x="7062341" y="2914294"/>
              <a:ext cx="1328400" cy="722520"/>
            </p14:xfrm>
          </p:contentPart>
        </mc:Choice>
        <mc:Fallback xmlns="">
          <p:pic>
            <p:nvPicPr>
              <p:cNvPr id="32" name="インク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4341" y="2889814"/>
                <a:ext cx="1369440" cy="76248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/>
          <p:cNvSpPr/>
          <p:nvPr/>
        </p:nvSpPr>
        <p:spPr>
          <a:xfrm>
            <a:off x="8421198" y="2585256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b="1" dirty="0">
                <a:solidFill>
                  <a:srgbClr val="3165B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のサブクラスだけ入れたい！</a:t>
            </a:r>
            <a:endParaRPr lang="zh-CN" altLang="en-US" b="1" dirty="0">
              <a:solidFill>
                <a:srgbClr val="3165B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131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63" y="2406669"/>
            <a:ext cx="8712437" cy="295808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32233" y="5668564"/>
            <a:ext cx="10108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Pizza_menu</a:t>
            </a:r>
            <a:r>
              <a:rPr lang="ja-JP" altLang="en-US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に入れるクラスを</a:t>
            </a:r>
            <a:r>
              <a:rPr lang="en-US" altLang="ja-JP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Pizza</a:t>
            </a:r>
            <a:r>
              <a:rPr lang="ja-JP" altLang="en-US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のサブクラスに制限したい場合どうする？</a:t>
            </a:r>
            <a:endParaRPr lang="zh-CN" altLang="en-US" sz="2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472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Type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6001"/>
            <a:ext cx="10896924" cy="320447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変数または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の対象が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Class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である場合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" y="2406669"/>
            <a:ext cx="2575888" cy="295808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3" y="2406669"/>
            <a:ext cx="8461630" cy="29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/>
              <a:t>なぜ</a:t>
            </a:r>
            <a:r>
              <a:rPr lang="en-US" altLang="ja-JP" sz="2000" b="1" dirty="0"/>
              <a:t>Python</a:t>
            </a:r>
            <a:r>
              <a:rPr lang="ja-JP" altLang="en-US" sz="2000" b="1" dirty="0"/>
              <a:t>に型をつけたいのか？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2"/>
            <a:ext cx="6494370" cy="3452631"/>
          </a:xfrm>
          <a:prstGeom prst="rect">
            <a:avLst/>
          </a:prstGeom>
        </p:spPr>
      </p:pic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340222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800" b="1" dirty="0" err="1">
                <a:solidFill>
                  <a:srgbClr val="00B050"/>
                </a:solidFill>
              </a:rPr>
              <a:t>PyCharm</a:t>
            </a:r>
            <a:r>
              <a:rPr lang="ja-JP" altLang="en-US" sz="1800" b="1" dirty="0">
                <a:solidFill>
                  <a:srgbClr val="00B050"/>
                </a:solidFill>
              </a:rPr>
              <a:t>　</a:t>
            </a:r>
            <a:r>
              <a:rPr lang="en-US" altLang="ja-JP" sz="1800" b="1" dirty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6871855" y="4373218"/>
            <a:ext cx="4333805" cy="1045028"/>
          </a:xfrm>
          <a:prstGeom prst="wedgeRoundRectCallout">
            <a:avLst>
              <a:gd name="adj1" fmla="val -127322"/>
              <a:gd name="adj2" fmla="val -2658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なぜここで使わない選択肢を</a:t>
            </a:r>
            <a:endParaRPr lang="en-US" altLang="ja-JP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沢山推薦してくれるの？</a:t>
            </a:r>
            <a:endParaRPr lang="en-US" altLang="ja-JP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（実は</a:t>
            </a:r>
            <a:r>
              <a:rPr lang="en-US" altLang="ja-JP" sz="12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Snippet</a:t>
            </a:r>
            <a:r>
              <a:rPr lang="ja-JP" altLang="en-US" sz="12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です）</a:t>
            </a:r>
            <a:endParaRPr lang="zh-CN" altLang="en-US" sz="12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871855" y="3211277"/>
            <a:ext cx="4441715" cy="966462"/>
          </a:xfrm>
          <a:prstGeom prst="wedgeRoundRectCallout">
            <a:avLst>
              <a:gd name="adj1" fmla="val -134034"/>
              <a:gd name="adj2" fmla="val -1189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型を定義していないのに、</a:t>
            </a:r>
            <a:endParaRPr lang="en-US" altLang="ja-JP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なぜ勝手に「</a:t>
            </a:r>
            <a:r>
              <a:rPr lang="en-US" altLang="ja-JP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」が入力候補に出ているの？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6871855" y="2049336"/>
            <a:ext cx="4333805" cy="966462"/>
          </a:xfrm>
          <a:prstGeom prst="wedgeRoundRectCallout">
            <a:avLst>
              <a:gd name="adj1" fmla="val -112805"/>
              <a:gd name="adj2" fmla="val 59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を持っていない場合</a:t>
            </a:r>
            <a:endParaRPr lang="en-US" altLang="ja-JP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エラーになるのでは？</a:t>
            </a:r>
            <a:endParaRPr lang="zh-CN" altLang="en-US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258909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1959971"/>
            <a:ext cx="5445858" cy="270464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Static </a:t>
            </a:r>
            <a:br>
              <a:rPr lang="en-US" altLang="ja-JP" sz="6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Type </a:t>
            </a:r>
            <a:br>
              <a:rPr lang="en-US" altLang="ja-JP" sz="6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Checker</a:t>
            </a:r>
            <a:endParaRPr lang="ja-JP" altLang="en-US" sz="3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373" y="4220187"/>
            <a:ext cx="5445858" cy="1223684"/>
          </a:xfrm>
        </p:spPr>
        <p:txBody>
          <a:bodyPr rtlCol="0"/>
          <a:lstStyle/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v.s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en-US" altLang="ja-JP" dirty="0"/>
              <a:t>(</a:t>
            </a:r>
            <a:r>
              <a:rPr lang="en-US" altLang="ja-JP" dirty="0" err="1"/>
              <a:t>VSCode</a:t>
            </a:r>
            <a:r>
              <a:rPr lang="en-US" altLang="ja-JP" dirty="0"/>
              <a:t>)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2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/>
              <a:t>静的型検査ツールの違い</a:t>
            </a: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/>
              <a:t>Pycharm</a:t>
            </a:r>
            <a:r>
              <a:rPr lang="ja-JP" altLang="en-US" b="1" dirty="0"/>
              <a:t>　</a:t>
            </a:r>
            <a:r>
              <a:rPr lang="en-US" altLang="ja-JP" b="1" dirty="0" err="1"/>
              <a:t>v.s</a:t>
            </a:r>
            <a:r>
              <a:rPr lang="en-US" altLang="ja-JP" b="1" dirty="0"/>
              <a:t>. </a:t>
            </a:r>
            <a:r>
              <a:rPr lang="en-US" altLang="ja-JP" b="1" dirty="0" err="1"/>
              <a:t>Pylance</a:t>
            </a:r>
            <a:r>
              <a:rPr lang="ja-JP" altLang="en-US" b="1" dirty="0"/>
              <a:t>（</a:t>
            </a:r>
            <a:r>
              <a:rPr lang="en-US" altLang="ja-JP" b="1" dirty="0" err="1"/>
              <a:t>VSCode</a:t>
            </a:r>
            <a:r>
              <a:rPr lang="ja-JP" altLang="en-US" b="1" dirty="0"/>
              <a:t>）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67" y="2331628"/>
            <a:ext cx="6810425" cy="128588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67" y="3786182"/>
            <a:ext cx="6481810" cy="11144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67" y="5069285"/>
            <a:ext cx="7791507" cy="114777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838200" y="1729200"/>
            <a:ext cx="8301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b="1" dirty="0" err="1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）ではチェックされるが、</a:t>
            </a:r>
            <a:r>
              <a:rPr lang="en-US" altLang="ja-JP" b="1" dirty="0" err="1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ではチェックされない部分</a:t>
            </a:r>
            <a:endParaRPr lang="zh-CN" altLang="en-US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04914" y="6302970"/>
            <a:ext cx="11363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個人的には</a:t>
            </a:r>
            <a:r>
              <a:rPr lang="en-US" altLang="ja-JP" sz="2400" b="1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Pylance</a:t>
            </a:r>
            <a:r>
              <a:rPr lang="ja-JP" altLang="en-US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</a:t>
            </a:r>
            <a:r>
              <a:rPr lang="ja-JP" altLang="en-US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Code</a:t>
            </a:r>
            <a:r>
              <a:rPr lang="ja-JP" altLang="en-US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）の方が静的型チェックのミスが少ないと感じた！</a:t>
            </a:r>
            <a:endParaRPr lang="zh-CN" altLang="en-US" sz="2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883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/>
              <a:t>入力候補の違い</a:t>
            </a: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en-US" altLang="ja-JP" b="1" dirty="0" err="1"/>
              <a:t>Pycharm</a:t>
            </a:r>
            <a:r>
              <a:rPr lang="ja-JP" altLang="en-US" b="1" dirty="0"/>
              <a:t>　</a:t>
            </a:r>
            <a:r>
              <a:rPr lang="en-US" altLang="ja-JP" b="1" dirty="0" err="1"/>
              <a:t>v.s</a:t>
            </a:r>
            <a:r>
              <a:rPr lang="en-US" altLang="ja-JP" b="1" dirty="0"/>
              <a:t>. </a:t>
            </a:r>
            <a:r>
              <a:rPr lang="en-US" altLang="ja-JP" b="1" dirty="0" err="1"/>
              <a:t>VSCode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915660" y="1645693"/>
            <a:ext cx="4742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◆入力候補の違い（型定義していない場合）</a:t>
            </a:r>
            <a:endParaRPr lang="zh-CN" altLang="en-US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6" y="3754830"/>
            <a:ext cx="5291176" cy="26955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83" y="3754830"/>
            <a:ext cx="5132841" cy="269559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995486" y="2437225"/>
            <a:ext cx="516359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dirty="0" err="1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PyCharm</a:t>
            </a:r>
            <a:r>
              <a:rPr lang="ja-JP" altLang="en-US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：よく使うキーワードも提示してくれる。</a:t>
            </a:r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en-US" altLang="ja-JP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＋型定義しなくても、一度出た名前が勝手に入力候補に出る</a:t>
            </a:r>
            <a:endParaRPr lang="en-US" altLang="ja-JP" sz="1600" dirty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無関係な入力候補も出てしまう</a:t>
            </a:r>
            <a:endParaRPr lang="en-US" altLang="ja-JP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入力候補に違う選択肢が出る可能性がある。</a:t>
            </a:r>
            <a:endParaRPr lang="zh-CN" altLang="en-US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602283" y="2421474"/>
            <a:ext cx="482375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◆</a:t>
            </a:r>
            <a:r>
              <a:rPr lang="en-US" altLang="ja-JP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 Code</a:t>
            </a:r>
            <a:r>
              <a:rPr lang="ja-JP" altLang="en-US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：定義した型を根拠に候補を出す。</a:t>
            </a:r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en-US" altLang="ja-JP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＋入力候補の正確性が高い</a:t>
            </a:r>
            <a:endParaRPr lang="en-US" altLang="ja-JP" sz="1600" dirty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ja-JP" altLang="en-US" sz="16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型を定義していない場合何の候補も出ない</a:t>
            </a:r>
            <a:endParaRPr lang="zh-CN" altLang="en-US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We did talk about pycharm logo and now it is changed ! : Pyth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9"/>
          <a:stretch/>
        </p:blipFill>
        <p:spPr bwMode="auto">
          <a:xfrm>
            <a:off x="1280159" y="1985021"/>
            <a:ext cx="1105997" cy="1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ndows10のVS CodeでPHPのコードフォーマット（PSR-2）を自動で行う方法。細かく丁寧に説明。 | mrkmyki＠フリーランスブログ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15855" r="29108" b="21083"/>
          <a:stretch/>
        </p:blipFill>
        <p:spPr bwMode="auto">
          <a:xfrm>
            <a:off x="6927272" y="2118879"/>
            <a:ext cx="1010701" cy="8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38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旅行がテーマの平面レイアウト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ありがとう</a:t>
            </a:r>
            <a:b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</a:b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sym typeface="Bebas"/>
              </a:rPr>
              <a:t>ございました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HTTP://WWW.MARGIESTRAVEL.COM/</a:t>
            </a: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1" name="グループ 50" descr="連絡先情報テキスト ボックス グループ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グループ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サブタイトル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b="1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" panose="020B0502020104020203" pitchFamily="34" charset="-79"/>
                  </a:rPr>
                  <a:t>VICTORIA LINDQVIST</a:t>
                </a:r>
                <a:endParaRPr kumimoji="0" lang="ja-JP" alt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" panose="020B0502020104020203" pitchFamily="34" charset="-79"/>
                </a:endParaRPr>
              </a:p>
            </p:txBody>
          </p:sp>
          <p:sp>
            <p:nvSpPr>
              <p:cNvPr id="46" name="テキスト プレースホルダー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70697"/>
                <a:ext cx="4268786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buClr>
                    <a:srgbClr val="00B0F0"/>
                  </a:buClr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+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XXX</a:t>
                </a:r>
                <a:r>
                  <a:rPr lang="ja-JP" altLang="en-US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ー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XXXX</a:t>
                </a:r>
                <a:r>
                  <a:rPr lang="ja-JP" altLang="en-US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ー</a:t>
                </a:r>
                <a:r>
                  <a:rPr lang="en-US" altLang="ja-JP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XXXX</a:t>
                </a:r>
                <a:endParaRPr kumimoji="0" lang="ja-JP" alt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テキスト プレースホルダー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XXXXXXXXXX</a:t>
                </a:r>
                <a:r>
                  <a:rPr lang="ja-JP" altLang="en-US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＠</a:t>
                </a:r>
                <a:r>
                  <a:rPr lang="en-US" altLang="ja-JP" sz="1400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Gill Sans Light" panose="020B0302020104020203" pitchFamily="34" charset="-79"/>
                  </a:rPr>
                  <a:t>m-field.co.jp</a:t>
                </a:r>
              </a:p>
            </p:txBody>
          </p:sp>
        </p:grpSp>
        <p:grpSp>
          <p:nvGrpSpPr>
            <p:cNvPr id="20" name="グループ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グラフィック 51" descr="ユーザー" title="アイコン - 発表者名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グラフィック 52" descr="封筒" title="アイコン - 発表者のメール アドレス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グラフィック 53" descr="スマート フォン" title="アイコン - 発表者の電話番号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306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777773"/>
            <a:ext cx="6432914" cy="3452630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1182"/>
            <a:ext cx="4008437" cy="1395208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背景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7" y="1532051"/>
            <a:ext cx="4583625" cy="602887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sz="2000" b="1" dirty="0"/>
              <a:t>なぜ</a:t>
            </a:r>
            <a:r>
              <a:rPr lang="en-US" altLang="ja-JP" sz="2000" b="1" dirty="0"/>
              <a:t>Python</a:t>
            </a:r>
            <a:r>
              <a:rPr lang="ja-JP" altLang="en-US" sz="2000" b="1" dirty="0"/>
              <a:t>に型をつけたいのか？</a:t>
            </a:r>
          </a:p>
        </p:txBody>
      </p:sp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2338307"/>
            <a:ext cx="2635556" cy="43946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2000" b="1" dirty="0" err="1">
                <a:solidFill>
                  <a:srgbClr val="00B050"/>
                </a:solidFill>
              </a:rPr>
              <a:t>PyCharm</a:t>
            </a:r>
            <a:r>
              <a:rPr lang="ja-JP" altLang="en-US" sz="2000" b="1" dirty="0">
                <a:solidFill>
                  <a:srgbClr val="00B050"/>
                </a:solidFill>
              </a:rPr>
              <a:t>　</a:t>
            </a:r>
            <a:r>
              <a:rPr lang="en-US" altLang="ja-JP" sz="2000" b="1" dirty="0">
                <a:solidFill>
                  <a:srgbClr val="00B050"/>
                </a:solidFill>
              </a:rPr>
              <a:t>2020.2</a:t>
            </a:r>
          </a:p>
        </p:txBody>
      </p:sp>
      <p:sp>
        <p:nvSpPr>
          <p:cNvPr id="3" name="角丸四角形吹き出し 2"/>
          <p:cNvSpPr/>
          <p:nvPr/>
        </p:nvSpPr>
        <p:spPr>
          <a:xfrm>
            <a:off x="8050222" y="4986605"/>
            <a:ext cx="3379778" cy="1368759"/>
          </a:xfrm>
          <a:prstGeom prst="wedgeRoundRectCallout">
            <a:avLst>
              <a:gd name="adj1" fmla="val -87002"/>
              <a:gd name="adj2" fmla="val -2773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object</a:t>
            </a:r>
            <a:r>
              <a:rPr lang="ja-JP" altLang="en-US" sz="20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2000" b="1" dirty="0" err="1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buildin</a:t>
            </a:r>
            <a:r>
              <a:rPr lang="ja-JP" altLang="en-US" sz="20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メソッドも</a:t>
            </a:r>
            <a:endParaRPr lang="en-US" altLang="ja-JP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２番目に挙げられた。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286263" y="3424740"/>
            <a:ext cx="3527918" cy="1240448"/>
          </a:xfrm>
          <a:prstGeom prst="wedgeRoundRectCallout">
            <a:avLst>
              <a:gd name="adj1" fmla="val -142212"/>
              <a:gd name="adj2" fmla="val 6792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明確に定義した「ｘ」と「ｙ」が</a:t>
            </a:r>
            <a:endParaRPr lang="en-US" altLang="ja-JP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前に挙げられた！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5132208" y="1959429"/>
            <a:ext cx="3216661" cy="747916"/>
          </a:xfrm>
          <a:prstGeom prst="wedgeRoundRectCallout">
            <a:avLst>
              <a:gd name="adj1" fmla="val -90073"/>
              <a:gd name="adj2" fmla="val 22315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chemeClr val="tx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型を指定してみれば？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69747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7877737" cy="1547476"/>
          </a:xfrm>
          <a:solidFill>
            <a:schemeClr val="bg1"/>
          </a:solidFill>
        </p:spPr>
        <p:txBody>
          <a:bodyPr rtlCol="0"/>
          <a:lstStyle/>
          <a:p>
            <a:r>
              <a:rPr lang="ja-JP" altLang="en-US" dirty="0"/>
              <a:t>型をつけるメリット？</a:t>
            </a:r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ja-JP" sz="1600" dirty="0"/>
              <a:t>Python</a:t>
            </a:r>
            <a:r>
              <a:rPr lang="ja-JP" altLang="en-US" sz="1600" dirty="0"/>
              <a:t>では型をつけなくても動くが、型をつけると以下のメリットがある。</a:t>
            </a:r>
            <a:endParaRPr lang="en-US" altLang="ja-JP" sz="1600" dirty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/>
              <a:t>「</a:t>
            </a:r>
            <a:r>
              <a:rPr lang="ja-JP" altLang="en-US" sz="1600" b="1" dirty="0"/>
              <a:t>変数がどんな型か</a:t>
            </a:r>
            <a:r>
              <a:rPr lang="ja-JP" altLang="en-US" sz="1600" dirty="0"/>
              <a:t>」　がコード編集時にはっきりわかる。</a:t>
            </a:r>
            <a:endParaRPr lang="en-US" altLang="ja-JP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/>
              <a:t>「</a:t>
            </a:r>
            <a:r>
              <a:rPr lang="ja-JP" altLang="en-US" sz="1600" b="1" dirty="0"/>
              <a:t>オブジェクトがどんなプロパティー、メソッドを持っているのか</a:t>
            </a:r>
            <a:r>
              <a:rPr lang="ja-JP" altLang="en-US" sz="1600" dirty="0"/>
              <a:t>」　が入力候補リストから分かる。</a:t>
            </a:r>
            <a:endParaRPr lang="en-US" altLang="ja-JP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/>
              <a:t>「</a:t>
            </a:r>
            <a:r>
              <a:rPr lang="en-US" altLang="ja-JP" sz="1600" b="1" dirty="0"/>
              <a:t>method</a:t>
            </a:r>
            <a:r>
              <a:rPr lang="ja-JP" altLang="en-US" sz="1600" b="1" dirty="0"/>
              <a:t>や変数に違う型の値を渡していないか</a:t>
            </a:r>
            <a:r>
              <a:rPr lang="ja-JP" altLang="en-US" sz="1600" dirty="0"/>
              <a:t>」　がコード編集時すぐに分かる　。</a:t>
            </a:r>
            <a:endParaRPr lang="en-US" altLang="ja-JP" sz="1600" dirty="0"/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endParaRPr lang="en-US" altLang="ja-JP" sz="1600" b="1" dirty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b="1" dirty="0">
                <a:solidFill>
                  <a:srgbClr val="FF0000"/>
                </a:solidFill>
              </a:rPr>
              <a:t>IDE</a:t>
            </a:r>
            <a:r>
              <a:rPr lang="ja-JP" altLang="en-US" sz="1600" b="1" dirty="0">
                <a:solidFill>
                  <a:srgbClr val="FF0000"/>
                </a:solidFill>
              </a:rPr>
              <a:t>が入力候補をより正確に出せる。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b="1" dirty="0">
                <a:solidFill>
                  <a:srgbClr val="FF0000"/>
                </a:solidFill>
              </a:rPr>
              <a:t>コードを実行しかなくても過ちを早く発見できる。</a:t>
            </a:r>
            <a:endParaRPr lang="en-US" altLang="ja-JP" sz="1600" b="1" dirty="0">
              <a:solidFill>
                <a:srgbClr val="FF0000"/>
              </a:solidFill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2203645" y="4077883"/>
            <a:ext cx="1811763" cy="8348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 rot="16200000">
            <a:off x="6140015" y="5058164"/>
            <a:ext cx="749126" cy="8348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875" y="4842248"/>
            <a:ext cx="3997235" cy="517591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ja-JP" altLang="en-US" sz="2400" b="1" dirty="0">
                <a:solidFill>
                  <a:srgbClr val="FF0000"/>
                </a:solidFill>
              </a:rPr>
              <a:t>コードの規模が膨大であるほど、差がつく。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1" y="79513"/>
            <a:ext cx="8138995" cy="1547476"/>
          </a:xfrm>
          <a:solidFill>
            <a:schemeClr val="bg1"/>
          </a:solidFill>
        </p:spPr>
        <p:txBody>
          <a:bodyPr rtlCol="0"/>
          <a:lstStyle/>
          <a:p>
            <a:r>
              <a:rPr lang="en-US" altLang="ja-JP" dirty="0"/>
              <a:t>Python</a:t>
            </a:r>
            <a:r>
              <a:rPr lang="ja-JP" altLang="en-US" dirty="0"/>
              <a:t>においての型チェックの特徴</a:t>
            </a:r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316" y="2048156"/>
            <a:ext cx="9547510" cy="3921002"/>
          </a:xfrm>
        </p:spPr>
        <p:txBody>
          <a:bodyPr rtlCol="0">
            <a:noAutofit/>
          </a:bodyPr>
          <a:lstStyle/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/>
              <a:t>強制力はない</a:t>
            </a:r>
            <a:endParaRPr lang="en-US" altLang="ja-JP" sz="16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/>
              <a:t>型の指定は</a:t>
            </a:r>
            <a:r>
              <a:rPr lang="en-US" altLang="ja-JP" sz="1500" dirty="0"/>
              <a:t>Static</a:t>
            </a:r>
            <a:r>
              <a:rPr lang="ja-JP" altLang="en-US" sz="1500" dirty="0"/>
              <a:t> </a:t>
            </a:r>
            <a:r>
              <a:rPr lang="en-US" altLang="ja-JP" sz="1500" dirty="0"/>
              <a:t>Type</a:t>
            </a:r>
            <a:r>
              <a:rPr lang="ja-JP" altLang="en-US" sz="1500" dirty="0"/>
              <a:t> </a:t>
            </a:r>
            <a:r>
              <a:rPr lang="en-US" altLang="ja-JP" sz="1500" dirty="0"/>
              <a:t>Checker</a:t>
            </a:r>
            <a:r>
              <a:rPr lang="ja-JP" altLang="en-US" sz="1500" dirty="0"/>
              <a:t>のためのものであり、</a:t>
            </a:r>
            <a:br>
              <a:rPr lang="en-US" altLang="ja-JP" sz="1500" dirty="0"/>
            </a:br>
            <a:r>
              <a:rPr lang="ja-JP" altLang="en-US" sz="1500" dirty="0"/>
              <a:t>実行段階では一切無視される。</a:t>
            </a:r>
            <a:endParaRPr lang="en-US" altLang="ja-JP" sz="1500" dirty="0"/>
          </a:p>
          <a:p>
            <a:pPr rtl="0">
              <a:buFont typeface="Wingdings" panose="05000000000000000000" pitchFamily="2" charset="2"/>
              <a:buChar char="u"/>
            </a:pPr>
            <a:r>
              <a:rPr lang="en-US" altLang="ja-JP" sz="1600" dirty="0"/>
              <a:t>Static</a:t>
            </a:r>
            <a:r>
              <a:rPr lang="ja-JP" altLang="en-US" sz="1600" dirty="0"/>
              <a:t> </a:t>
            </a:r>
            <a:r>
              <a:rPr lang="en-US" altLang="ja-JP" sz="1600" dirty="0"/>
              <a:t>Type</a:t>
            </a:r>
            <a:r>
              <a:rPr lang="ja-JP" altLang="en-US" sz="1600" dirty="0"/>
              <a:t> </a:t>
            </a:r>
            <a:r>
              <a:rPr lang="en-US" altLang="ja-JP" sz="1600" dirty="0"/>
              <a:t>Checker</a:t>
            </a:r>
            <a:r>
              <a:rPr lang="ja-JP" altLang="en-US" sz="1600" dirty="0"/>
              <a:t>の実装によって、チェックの完成度も違う</a:t>
            </a:r>
            <a:endParaRPr lang="en-US" altLang="ja-JP" sz="16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sz="1500" dirty="0"/>
              <a:t>使用する</a:t>
            </a:r>
            <a:r>
              <a:rPr lang="en-US" altLang="ja-JP" sz="1500" dirty="0"/>
              <a:t>IDE</a:t>
            </a:r>
            <a:r>
              <a:rPr lang="ja-JP" altLang="en-US" sz="1500" dirty="0"/>
              <a:t>や</a:t>
            </a:r>
            <a:r>
              <a:rPr lang="en-US" altLang="ja-JP" sz="1500" dirty="0"/>
              <a:t>STC</a:t>
            </a:r>
            <a:r>
              <a:rPr lang="ja-JP" altLang="en-US" sz="1500" dirty="0"/>
              <a:t> </a:t>
            </a:r>
            <a:r>
              <a:rPr lang="en-US" altLang="ja-JP" sz="1500" dirty="0"/>
              <a:t>Plugin</a:t>
            </a:r>
            <a:r>
              <a:rPr lang="ja-JP" altLang="en-US" sz="1500" dirty="0"/>
              <a:t>の違いによって、チェックの完成度が違う。</a:t>
            </a:r>
            <a:br>
              <a:rPr lang="en-US" altLang="ja-JP" sz="1500" dirty="0"/>
            </a:br>
            <a:r>
              <a:rPr lang="ja-JP" altLang="en-US" sz="1500" dirty="0"/>
              <a:t>（あくまで個人的な感想ですが、</a:t>
            </a:r>
            <a:r>
              <a:rPr lang="en-US" altLang="ja-JP" sz="1500" dirty="0" err="1"/>
              <a:t>PyCharm</a:t>
            </a:r>
            <a:r>
              <a:rPr lang="ja-JP" altLang="en-US" sz="1500" dirty="0"/>
              <a:t>より</a:t>
            </a:r>
            <a:r>
              <a:rPr lang="en-US" altLang="ja-JP" sz="1500" dirty="0" err="1"/>
              <a:t>VSCode</a:t>
            </a:r>
            <a:r>
              <a:rPr lang="ja-JP" altLang="en-US" sz="1500" dirty="0"/>
              <a:t>＋</a:t>
            </a:r>
            <a:r>
              <a:rPr lang="en-US" altLang="ja-JP" sz="1500" dirty="0" err="1"/>
              <a:t>Pylance</a:t>
            </a:r>
            <a:r>
              <a:rPr lang="en-US" altLang="ja-JP" sz="1500" dirty="0"/>
              <a:t>(</a:t>
            </a:r>
            <a:r>
              <a:rPr lang="en-US" altLang="ja-JP" sz="1500" dirty="0" err="1"/>
              <a:t>Pyright</a:t>
            </a:r>
            <a:r>
              <a:rPr lang="en-US" altLang="ja-JP" sz="1500" dirty="0"/>
              <a:t>)</a:t>
            </a:r>
            <a:r>
              <a:rPr lang="ja-JP" altLang="en-US" sz="1500" dirty="0"/>
              <a:t>の方が完成度高い）</a:t>
            </a:r>
            <a:endParaRPr lang="en-US" altLang="ja-JP" sz="1500" dirty="0"/>
          </a:p>
          <a:p>
            <a:pPr rtl="0">
              <a:buFont typeface="Wingdings" panose="05000000000000000000" pitchFamily="2" charset="2"/>
              <a:buChar char="u"/>
            </a:pPr>
            <a:r>
              <a:rPr lang="ja-JP" altLang="en-US" sz="1600" dirty="0"/>
              <a:t>高度な型チェックを実現するためにビルトインの「</a:t>
            </a:r>
            <a:r>
              <a:rPr lang="en-US" altLang="ja-JP" sz="1600" dirty="0"/>
              <a:t>typing</a:t>
            </a:r>
            <a:r>
              <a:rPr lang="ja-JP" altLang="en-US" sz="1600" dirty="0"/>
              <a:t>」モジュールを使う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9969117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 descr="パッキングされた旅行鞄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タイトル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8000" dirty="0">
                <a:latin typeface="Meiryo UI" panose="020B0604030504040204" pitchFamily="50" charset="-128"/>
                <a:ea typeface="Meiryo UI" panose="020B0604030504040204" pitchFamily="50" charset="-128"/>
              </a:rPr>
              <a:t>型 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を明確にしよう</a:t>
            </a: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typing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モジュールの使い方</a:t>
            </a:r>
          </a:p>
        </p:txBody>
      </p:sp>
    </p:spTree>
    <p:extLst>
      <p:ext uri="{BB962C8B-B14F-4D97-AF65-F5344CB8AC3E}">
        <p14:creationId xmlns:p14="http://schemas.microsoft.com/office/powerpoint/2010/main" val="241350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ja-JP" altLang="en-US" dirty="0"/>
              <a:t>変数の型</a:t>
            </a: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変数の型を指定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50" y="1893579"/>
            <a:ext cx="8948310" cy="4566852"/>
          </a:xfrm>
          <a:prstGeom prst="rect">
            <a:avLst/>
          </a:prstGeom>
        </p:spPr>
      </p:pic>
      <p:sp>
        <p:nvSpPr>
          <p:cNvPr id="5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4039688" y="1426621"/>
            <a:ext cx="4493947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>
                <a:solidFill>
                  <a:srgbClr val="FF0000"/>
                </a:solidFill>
              </a:rPr>
              <a:t>{</a:t>
            </a:r>
            <a:r>
              <a:rPr lang="ja-JP" altLang="en-US" sz="1600" b="1" dirty="0">
                <a:solidFill>
                  <a:srgbClr val="FF0000"/>
                </a:solidFill>
              </a:rPr>
              <a:t>変数名</a:t>
            </a:r>
            <a:r>
              <a:rPr lang="en-US" altLang="ja-JP" sz="1600" b="1" dirty="0">
                <a:solidFill>
                  <a:srgbClr val="FF0000"/>
                </a:solidFill>
              </a:rPr>
              <a:t>}</a:t>
            </a:r>
            <a:r>
              <a:rPr lang="ja-JP" altLang="en-US" sz="1600" b="1" dirty="0">
                <a:solidFill>
                  <a:srgbClr val="FF0000"/>
                </a:solidFill>
              </a:rPr>
              <a:t>：</a:t>
            </a:r>
            <a:r>
              <a:rPr lang="en-US" altLang="ja-JP" sz="1600" b="1" dirty="0">
                <a:solidFill>
                  <a:srgbClr val="FF0000"/>
                </a:solidFill>
              </a:rPr>
              <a:t>{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>
                <a:solidFill>
                  <a:srgbClr val="FF0000"/>
                </a:solidFill>
              </a:rPr>
              <a:t>}</a:t>
            </a:r>
            <a:endParaRPr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3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List</a:t>
            </a:r>
            <a:r>
              <a:rPr lang="en-US" altLang="ja-JP" dirty="0"/>
              <a:t>   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/>
              <a:t>   </a:t>
            </a:r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32457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リストと辞書にいれるオブジェクトの型を指定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39"/>
            <a:ext cx="8086589" cy="3679259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7593492" y="2720567"/>
            <a:ext cx="3952937" cy="2748783"/>
          </a:xfrm>
          <a:prstGeom prst="wedgeRoundRectCallout">
            <a:avLst>
              <a:gd name="adj1" fmla="val -97705"/>
              <a:gd name="adj2" fmla="val -6208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indexing</a:t>
            </a:r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ではなく</a:t>
            </a:r>
            <a:r>
              <a:rPr lang="en-US" altLang="ja-JP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generics</a:t>
            </a:r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C#, Java</a:t>
            </a:r>
            <a:r>
              <a:rPr lang="ja-JP" altLang="en-US" b="1" dirty="0" err="1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の「＜</a:t>
            </a:r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＞」に相当</a:t>
            </a:r>
            <a:endParaRPr lang="en-US" altLang="ja-JP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zh-CN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C#</a:t>
            </a:r>
            <a:r>
              <a:rPr lang="ja-JP" altLang="en-US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lang="en-US" altLang="ja-JP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</a:t>
            </a:r>
            <a:r>
              <a:rPr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ja-JP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List&lt;</a:t>
            </a:r>
            <a:r>
              <a:rPr lang="en-US" altLang="ja-JP" dirty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ja-JP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</a:p>
          <a:p>
            <a:endParaRPr lang="en-US" altLang="zh-CN" b="1" dirty="0">
              <a:solidFill>
                <a:srgbClr val="1E1E1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CN" b="1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Java:</a:t>
            </a:r>
          </a:p>
          <a:p>
            <a:r>
              <a:rPr lang="en-US" altLang="zh-CN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</a:t>
            </a:r>
            <a:r>
              <a:rPr lang="en-US" altLang="zh-CN" dirty="0">
                <a:solidFill>
                  <a:schemeClr val="accent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</a:t>
            </a:r>
            <a:r>
              <a:rPr lang="en-US" altLang="zh-CN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zh-CN" dirty="0" err="1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ArrayList</a:t>
            </a:r>
            <a:r>
              <a:rPr lang="en-US" altLang="zh-CN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&lt;</a:t>
            </a:r>
            <a:r>
              <a:rPr lang="en-US" altLang="zh-CN" dirty="0">
                <a:solidFill>
                  <a:srgbClr val="4DCBB7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B1</a:t>
            </a:r>
            <a:r>
              <a:rPr lang="en-US" altLang="zh-CN" dirty="0">
                <a:solidFill>
                  <a:srgbClr val="1E1E1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&gt;()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39"/>
            <a:ext cx="3009337" cy="3679259"/>
          </a:xfrm>
          <a:prstGeom prst="rect">
            <a:avLst/>
          </a:prstGeom>
        </p:spPr>
      </p:pic>
      <p:sp>
        <p:nvSpPr>
          <p:cNvPr id="8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434060" y="1652778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>
                <a:solidFill>
                  <a:srgbClr val="FF0000"/>
                </a:solidFill>
              </a:rPr>
              <a:t>List[{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>
                <a:solidFill>
                  <a:srgbClr val="FF0000"/>
                </a:solidFill>
              </a:rPr>
              <a:t>}]</a:t>
            </a:r>
            <a:r>
              <a:rPr lang="ja-JP" altLang="en-US" sz="1600" b="1" dirty="0" err="1">
                <a:solidFill>
                  <a:srgbClr val="FF0000"/>
                </a:solidFill>
              </a:rPr>
              <a:t>、</a:t>
            </a:r>
            <a:r>
              <a:rPr lang="ja-JP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Dict</a:t>
            </a:r>
            <a:r>
              <a:rPr lang="en-US" altLang="ja-JP" sz="1600" b="1" dirty="0">
                <a:solidFill>
                  <a:srgbClr val="FF0000"/>
                </a:solidFill>
              </a:rPr>
              <a:t>[{key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>
                <a:solidFill>
                  <a:srgbClr val="FF0000"/>
                </a:solidFill>
              </a:rPr>
              <a:t>}</a:t>
            </a:r>
            <a:r>
              <a:rPr lang="ja-JP" altLang="en-US" sz="1600" b="1" dirty="0" err="1">
                <a:solidFill>
                  <a:srgbClr val="FF0000"/>
                </a:solidFill>
              </a:rPr>
              <a:t>、</a:t>
            </a:r>
            <a:r>
              <a:rPr lang="en-US" altLang="ja-JP" sz="1600" b="1" dirty="0">
                <a:solidFill>
                  <a:srgbClr val="FF0000"/>
                </a:solidFill>
              </a:rPr>
              <a:t>{value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>
                <a:solidFill>
                  <a:srgbClr val="FF0000"/>
                </a:solidFill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362301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List</a:t>
            </a:r>
            <a:r>
              <a:rPr lang="en-US" altLang="ja-JP" dirty="0"/>
              <a:t>   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altLang="ja-JP" dirty="0"/>
              <a:t>   </a:t>
            </a:r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typing.</a:t>
            </a:r>
            <a:r>
              <a:rPr lang="en-US" altLang="ja-JP" dirty="0" err="1"/>
              <a:t>Dict</a:t>
            </a:r>
            <a:endParaRPr lang="ja-JP" alt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243814"/>
            <a:ext cx="10896924" cy="320447"/>
          </a:xfrm>
        </p:spPr>
        <p:txBody>
          <a:bodyPr rtlCol="0"/>
          <a:lstStyle/>
          <a:p>
            <a:pPr rtl="0"/>
            <a:r>
              <a:rPr lang="ja-JP" altLang="en-US" b="1" dirty="0"/>
              <a:t>リストと辞書の中身の型を指定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11" y="2219245"/>
            <a:ext cx="8086589" cy="36792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57" y="2219245"/>
            <a:ext cx="3009337" cy="3679259"/>
          </a:xfrm>
          <a:prstGeom prst="rect">
            <a:avLst/>
          </a:prstGeom>
        </p:spPr>
      </p:pic>
      <p:sp>
        <p:nvSpPr>
          <p:cNvPr id="7" name="テキスト プレースホルダー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 txBox="1">
            <a:spLocks/>
          </p:cNvSpPr>
          <p:nvPr/>
        </p:nvSpPr>
        <p:spPr>
          <a:xfrm>
            <a:off x="3434060" y="1652778"/>
            <a:ext cx="5705204" cy="544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b="1" dirty="0">
                <a:solidFill>
                  <a:srgbClr val="FF0000"/>
                </a:solidFill>
              </a:rPr>
              <a:t>List[{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>
                <a:solidFill>
                  <a:srgbClr val="FF0000"/>
                </a:solidFill>
              </a:rPr>
              <a:t>}]</a:t>
            </a:r>
            <a:r>
              <a:rPr lang="ja-JP" altLang="en-US" sz="1600" b="1" dirty="0" err="1">
                <a:solidFill>
                  <a:srgbClr val="FF0000"/>
                </a:solidFill>
              </a:rPr>
              <a:t>、</a:t>
            </a:r>
            <a:r>
              <a:rPr lang="ja-JP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Dict</a:t>
            </a:r>
            <a:r>
              <a:rPr lang="en-US" altLang="ja-JP" sz="1600" b="1" dirty="0">
                <a:solidFill>
                  <a:srgbClr val="FF0000"/>
                </a:solidFill>
              </a:rPr>
              <a:t>[{key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>
                <a:solidFill>
                  <a:srgbClr val="FF0000"/>
                </a:solidFill>
              </a:rPr>
              <a:t>}</a:t>
            </a:r>
            <a:r>
              <a:rPr lang="ja-JP" altLang="en-US" sz="1600" b="1" dirty="0" err="1">
                <a:solidFill>
                  <a:srgbClr val="FF0000"/>
                </a:solidFill>
              </a:rPr>
              <a:t>、</a:t>
            </a:r>
            <a:r>
              <a:rPr lang="en-US" altLang="ja-JP" sz="1600" b="1" dirty="0">
                <a:solidFill>
                  <a:srgbClr val="FF0000"/>
                </a:solidFill>
              </a:rPr>
              <a:t>{value</a:t>
            </a:r>
            <a:r>
              <a:rPr lang="ja-JP" altLang="en-US" sz="1600" b="1" dirty="0">
                <a:solidFill>
                  <a:srgbClr val="FF0000"/>
                </a:solidFill>
              </a:rPr>
              <a:t>型</a:t>
            </a:r>
            <a:r>
              <a:rPr lang="en-US" altLang="ja-JP" sz="1600" b="1" dirty="0">
                <a:solidFill>
                  <a:srgbClr val="FF0000"/>
                </a:solidFill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402138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497_TF78646930.potx" id="{BE4E70C6-AF92-48BD-986B-76A74BC8EE22}" vid="{CEC05BC4-399D-4903-91A9-6DD92450C19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71af3243-3dd4-4a8d-8c0d-dd76da1f02a5"/>
    <ds:schemaRef ds:uri="http://schemas.microsoft.com/office/2006/documentManagement/types"/>
    <ds:schemaRef ds:uri="http://purl.org/dc/elements/1.1/"/>
    <ds:schemaRef ds:uri="http://schemas.microsoft.com/office/2006/metadata/properties"/>
    <ds:schemaRef ds:uri="16c05727-aa75-4e4a-9b5f-8a80a1165891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旅行のプレゼンテーション</Template>
  <TotalTime>0</TotalTime>
  <Words>3104</Words>
  <Application>Microsoft Office PowerPoint</Application>
  <PresentationFormat>ワイド画面</PresentationFormat>
  <Paragraphs>326</Paragraphs>
  <Slides>23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Meiryo UI</vt:lpstr>
      <vt:lpstr>Arial</vt:lpstr>
      <vt:lpstr>Wingdings</vt:lpstr>
      <vt:lpstr>Office テーマ</vt:lpstr>
      <vt:lpstr>Python 型のある世界へ</vt:lpstr>
      <vt:lpstr>背景</vt:lpstr>
      <vt:lpstr>背景</vt:lpstr>
      <vt:lpstr>型をつけるメリット？</vt:lpstr>
      <vt:lpstr>Pythonにおいての型チェックの特徴</vt:lpstr>
      <vt:lpstr>型 を明確にしよう</vt:lpstr>
      <vt:lpstr>変数の型</vt:lpstr>
      <vt:lpstr>typing.List   &amp;   typing.Dict</vt:lpstr>
      <vt:lpstr>typing.List   &amp;   typing.Dict</vt:lpstr>
      <vt:lpstr>typing.Generic</vt:lpstr>
      <vt:lpstr>typing.Union</vt:lpstr>
      <vt:lpstr>typing.Callable</vt:lpstr>
      <vt:lpstr>typing.Callable</vt:lpstr>
      <vt:lpstr>typing.overload</vt:lpstr>
      <vt:lpstr>typing.cast</vt:lpstr>
      <vt:lpstr>typing.Final</vt:lpstr>
      <vt:lpstr>typing.Type</vt:lpstr>
      <vt:lpstr>typing.Type</vt:lpstr>
      <vt:lpstr>typing.Type</vt:lpstr>
      <vt:lpstr>Static  Type  Checker</vt:lpstr>
      <vt:lpstr>静的型検査ツールの違い</vt:lpstr>
      <vt:lpstr>入力候補の違い</vt:lpstr>
      <vt:lpstr>ありがとう 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2020-10-14T22:44:03Z</dcterms:created>
  <dcterms:modified xsi:type="dcterms:W3CDTF">2020-12-22T15:17:16Z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